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B36E32-DC7C-4233-9266-59054AE033FE}" type="datetimeFigureOut">
              <a:rPr lang="ru-RU" smtClean="0"/>
              <a:t>19.09.2023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2EAB2-0241-48E3-9FB4-598B48F195E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B36E32-DC7C-4233-9266-59054AE033FE}" type="datetimeFigureOut">
              <a:rPr lang="ru-RU" smtClean="0"/>
              <a:t>19.09.2023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2EAB2-0241-48E3-9FB4-598B48F195E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B36E32-DC7C-4233-9266-59054AE033FE}" type="datetimeFigureOut">
              <a:rPr lang="ru-RU" smtClean="0"/>
              <a:t>19.09.2023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2EAB2-0241-48E3-9FB4-598B48F195EB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B36E32-DC7C-4233-9266-59054AE033FE}" type="datetimeFigureOut">
              <a:rPr lang="ru-RU" smtClean="0"/>
              <a:t>19.09.2023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2EAB2-0241-48E3-9FB4-598B48F195EB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B36E32-DC7C-4233-9266-59054AE033FE}" type="datetimeFigureOut">
              <a:rPr lang="ru-RU" smtClean="0"/>
              <a:t>19.09.2023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2EAB2-0241-48E3-9FB4-598B48F195E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B36E32-DC7C-4233-9266-59054AE033FE}" type="datetimeFigureOut">
              <a:rPr lang="ru-RU" smtClean="0"/>
              <a:t>19.09.2023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2EAB2-0241-48E3-9FB4-598B48F195EB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B36E32-DC7C-4233-9266-59054AE033FE}" type="datetimeFigureOut">
              <a:rPr lang="ru-RU" smtClean="0"/>
              <a:t>19.09.2023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2EAB2-0241-48E3-9FB4-598B48F195E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B36E32-DC7C-4233-9266-59054AE033FE}" type="datetimeFigureOut">
              <a:rPr lang="ru-RU" smtClean="0"/>
              <a:t>19.09.2023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2EAB2-0241-48E3-9FB4-598B48F195E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B36E32-DC7C-4233-9266-59054AE033FE}" type="datetimeFigureOut">
              <a:rPr lang="ru-RU" smtClean="0"/>
              <a:t>19.09.2023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2EAB2-0241-48E3-9FB4-598B48F195E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B36E32-DC7C-4233-9266-59054AE033FE}" type="datetimeFigureOut">
              <a:rPr lang="ru-RU" smtClean="0"/>
              <a:t>19.09.2023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2EAB2-0241-48E3-9FB4-598B48F195EB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B36E32-DC7C-4233-9266-59054AE033FE}" type="datetimeFigureOut">
              <a:rPr lang="ru-RU" smtClean="0"/>
              <a:t>19.09.2023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2EAB2-0241-48E3-9FB4-598B48F195EB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13B36E32-DC7C-4233-9266-59054AE033FE}" type="datetimeFigureOut">
              <a:rPr lang="ru-RU" smtClean="0"/>
              <a:t>19.09.2023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26D2EAB2-0241-48E3-9FB4-598B48F195EB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3.png"/><Relationship Id="rId5" Type="http://schemas.openxmlformats.org/officeDocument/2006/relationships/image" Target="../media/image22.png"/><Relationship Id="rId4" Type="http://schemas.openxmlformats.org/officeDocument/2006/relationships/image" Target="../media/image21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8.png"/><Relationship Id="rId5" Type="http://schemas.openxmlformats.org/officeDocument/2006/relationships/image" Target="../media/image27.png"/><Relationship Id="rId4" Type="http://schemas.openxmlformats.org/officeDocument/2006/relationships/image" Target="../media/image26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3.png"/><Relationship Id="rId5" Type="http://schemas.openxmlformats.org/officeDocument/2006/relationships/image" Target="../media/image32.png"/><Relationship Id="rId4" Type="http://schemas.openxmlformats.org/officeDocument/2006/relationships/image" Target="../media/image31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476672"/>
            <a:ext cx="7772400" cy="2448272"/>
          </a:xfrm>
        </p:spPr>
        <p:txBody>
          <a:bodyPr>
            <a:normAutofit fontScale="90000"/>
          </a:bodyPr>
          <a:lstStyle/>
          <a:p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b="1" i="1" dirty="0" smtClean="0">
                <a:solidFill>
                  <a:schemeClr val="accent4">
                    <a:lumMod val="50000"/>
                  </a:schemeClr>
                </a:solidFill>
              </a:rPr>
              <a:t>КРАТКАЯ ПРЕЗЕНТАЦИЯ ОБРАЗОВАТЕЛЬНОЙ ПРОГРАММЫ ДОШКОЛЬНОГО ОБРАЗОВАНИЯ</a:t>
            </a:r>
            <a:endParaRPr lang="ru-RU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ru-RU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Муниципального бюджетного дошкольного образовательного учреждения детского сада №17 муниципального образования </a:t>
            </a:r>
          </a:p>
          <a:p>
            <a:r>
              <a:rPr lang="ru-RU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«Город  Донецк»</a:t>
            </a:r>
            <a:endParaRPr lang="ru-RU" sz="2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27939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52307304"/>
              </p:ext>
            </p:extLst>
          </p:nvPr>
        </p:nvGraphicFramePr>
        <p:xfrm>
          <a:off x="900113" y="1700213"/>
          <a:ext cx="7407276" cy="457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03638"/>
                <a:gridCol w="3703638"/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2400" b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2-3</a:t>
                      </a:r>
                      <a:r>
                        <a:rPr lang="ru-RU" sz="2400" b="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года</a:t>
                      </a:r>
                    </a:p>
                    <a:p>
                      <a:endParaRPr lang="ru-RU" baseline="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ru-RU" baseline="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ru-RU" baseline="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3-4 года</a:t>
                      </a:r>
                      <a:endParaRPr lang="ru-RU" sz="2400" b="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4-5 лет</a:t>
                      </a:r>
                    </a:p>
                    <a:p>
                      <a:endParaRPr lang="ru-RU" sz="28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ru-RU" sz="28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ru-RU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5-6 лет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ru-RU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6-7 ле</a:t>
                      </a:r>
                      <a:r>
                        <a:rPr lang="ru-RU" sz="2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</a:t>
                      </a:r>
                      <a:endParaRPr lang="ru-RU" sz="24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Содержание образовательной </a:t>
            </a:r>
            <a:r>
              <a:rPr lang="ru-RU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области :</a:t>
            </a:r>
            <a:br>
              <a:rPr lang="ru-RU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ru-RU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«Социально </a:t>
            </a:r>
            <a:r>
              <a:rPr lang="ru-RU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коммуникативное развитие »</a:t>
            </a: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736" y="1700808"/>
            <a:ext cx="1356347" cy="1338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168" y="1772245"/>
            <a:ext cx="1276350" cy="1266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5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70762" y="3402748"/>
            <a:ext cx="13335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6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168" y="3436085"/>
            <a:ext cx="1228725" cy="1228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7" name="Picture 7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38820" y="4941168"/>
            <a:ext cx="1285875" cy="128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989513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2186680"/>
              </p:ext>
            </p:extLst>
          </p:nvPr>
        </p:nvGraphicFramePr>
        <p:xfrm>
          <a:off x="900113" y="1628775"/>
          <a:ext cx="7407276" cy="4297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03638"/>
                <a:gridCol w="3703638"/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2400" b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2-3 года</a:t>
                      </a:r>
                    </a:p>
                    <a:p>
                      <a:endParaRPr lang="ru-RU" sz="2400" b="0" dirty="0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ru-RU" sz="2400" b="0" dirty="0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ru-RU" sz="2400" b="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3-4 года</a:t>
                      </a:r>
                      <a:endParaRPr lang="ru-RU" sz="2400" b="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4-5 лет</a:t>
                      </a:r>
                    </a:p>
                    <a:p>
                      <a:endParaRPr lang="ru-RU" sz="2400" dirty="0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ru-RU" sz="2400" dirty="0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ru-RU" sz="24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5-6 лет</a:t>
                      </a:r>
                      <a:endParaRPr lang="ru-RU" sz="24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endParaRPr lang="ru-RU" sz="2400" dirty="0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r"/>
                      <a:endParaRPr lang="ru-RU" sz="2400" dirty="0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r"/>
                      <a:r>
                        <a:rPr lang="ru-RU" sz="24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6-7 лет</a:t>
                      </a:r>
                      <a:endParaRPr lang="ru-RU" sz="24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1252728"/>
          </a:xfrm>
        </p:spPr>
        <p:txBody>
          <a:bodyPr>
            <a:noAutofit/>
          </a:bodyPr>
          <a:lstStyle/>
          <a:p>
            <a:r>
              <a:rPr lang="ru-RU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Содержание образовательной </a:t>
            </a:r>
            <a:r>
              <a:rPr lang="ru-RU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области</a:t>
            </a:r>
            <a:br>
              <a:rPr lang="ru-RU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ru-RU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« Речевое развитие »</a:t>
            </a: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752" y="1700808"/>
            <a:ext cx="1333500" cy="133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152" y="1749299"/>
            <a:ext cx="12954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9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752" y="3212976"/>
            <a:ext cx="13716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0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168" y="3327276"/>
            <a:ext cx="1304925" cy="1257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1" name="Picture 7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4" y="4941168"/>
            <a:ext cx="144780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757118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83136438"/>
              </p:ext>
            </p:extLst>
          </p:nvPr>
        </p:nvGraphicFramePr>
        <p:xfrm>
          <a:off x="899592" y="1844824"/>
          <a:ext cx="7408862" cy="4297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04431"/>
                <a:gridCol w="3704431"/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2400" b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2-3 года</a:t>
                      </a:r>
                    </a:p>
                    <a:p>
                      <a:endParaRPr lang="ru-RU" sz="2400" b="0" dirty="0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ru-RU" sz="2400" b="0" dirty="0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ru-RU" sz="2400" b="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3-4 года</a:t>
                      </a:r>
                      <a:endParaRPr lang="ru-RU" sz="2400" b="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4-5 лет</a:t>
                      </a:r>
                    </a:p>
                    <a:p>
                      <a:endParaRPr lang="ru-RU" sz="2400" dirty="0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ru-RU" sz="2400" dirty="0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ru-RU" sz="24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5-6 лет</a:t>
                      </a:r>
                      <a:endParaRPr lang="ru-RU" sz="24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endParaRPr lang="ru-RU" sz="2400" dirty="0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r"/>
                      <a:endParaRPr lang="ru-RU" sz="2400" dirty="0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r"/>
                      <a:r>
                        <a:rPr lang="ru-RU" sz="24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6-7 лет</a:t>
                      </a:r>
                      <a:endParaRPr lang="ru-RU" sz="24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Содержание образовательной </a:t>
            </a:r>
            <a:r>
              <a:rPr lang="ru-RU" sz="3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области</a:t>
            </a:r>
            <a:br>
              <a:rPr lang="ru-RU" sz="3200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ru-RU" sz="3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« Познавательное развитие »</a:t>
            </a: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8" y="1988840"/>
            <a:ext cx="1238250" cy="1238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4" y="2026940"/>
            <a:ext cx="120015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7105" y="3573016"/>
            <a:ext cx="1171575" cy="1171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3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4" y="3573016"/>
            <a:ext cx="1095375" cy="1104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4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42309" y="5085184"/>
            <a:ext cx="1285875" cy="128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609445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07142164"/>
              </p:ext>
            </p:extLst>
          </p:nvPr>
        </p:nvGraphicFramePr>
        <p:xfrm>
          <a:off x="971600" y="2060848"/>
          <a:ext cx="7408862" cy="4297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04431"/>
                <a:gridCol w="3704431"/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2400" b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2-3 года</a:t>
                      </a:r>
                      <a:endParaRPr lang="ru-RU" sz="2400" b="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3-4 года</a:t>
                      </a:r>
                    </a:p>
                    <a:p>
                      <a:endParaRPr lang="ru-RU" sz="2400" b="0" dirty="0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ru-RU" sz="2400" b="0" dirty="0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ru-RU" sz="2400" b="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4-5 лет</a:t>
                      </a:r>
                    </a:p>
                    <a:p>
                      <a:endParaRPr lang="ru-RU" sz="2400" dirty="0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ru-RU" sz="2400" dirty="0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ru-RU" sz="24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5-6 лет</a:t>
                      </a:r>
                      <a:endParaRPr lang="ru-RU" sz="24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ru-RU" sz="24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6-7 лет</a:t>
                      </a:r>
                    </a:p>
                    <a:p>
                      <a:pPr algn="r"/>
                      <a:endParaRPr lang="ru-RU" sz="2400" dirty="0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r"/>
                      <a:endParaRPr lang="ru-RU" sz="24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Содержание образовательной области</a:t>
            </a:r>
            <a:br>
              <a:rPr lang="ru-RU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«Художественно-эстетическое развитие</a:t>
            </a:r>
            <a:r>
              <a:rPr lang="ru-RU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ru-RU" sz="3200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752" y="2066925"/>
            <a:ext cx="1381125" cy="1362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2160" y="2105025"/>
            <a:ext cx="1257300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6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752" y="3717032"/>
            <a:ext cx="1295400" cy="1381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7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2160" y="3671730"/>
            <a:ext cx="1381125" cy="1400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8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32" y="5121852"/>
            <a:ext cx="1466850" cy="1466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7217742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/>
              <a:t> </a:t>
            </a:r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</a:rPr>
              <a:t>Общая цель воспитания в ДОО - личностное развитие каждого ребёнка с учётом его индивидуальности и создание условий для позитивной социализации детей на основе традиционных ценностей российского общества, что предполагает</a:t>
            </a: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:</a:t>
            </a:r>
          </a:p>
          <a:p>
            <a:endParaRPr lang="ru-RU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</a:rPr>
              <a:t>1) формирование первоначальных представлений о традиционных ценностях российского народа, социально приемлемых нормах и правилах поведения;</a:t>
            </a:r>
          </a:p>
          <a:p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</a:rPr>
              <a:t>2) формирование ценностного отношения к окружающему миру (природному и социокультурному), другим людям, самому себе;</a:t>
            </a:r>
          </a:p>
          <a:p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</a:rPr>
              <a:t>3) становление первичного опыта деятельности и поведения в </a:t>
            </a: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соответствии </a:t>
            </a:r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</a:rPr>
              <a:t>с традиционными ценностями, принятыми в обществе нормами и правилами.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Рабочая программа воспитания</a:t>
            </a:r>
            <a:endParaRPr lang="ru-RU" sz="3600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942874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ВЗАИМОДЕЙСТВИЕ</a:t>
            </a:r>
            <a:br>
              <a:rPr lang="ru-RU" sz="3600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ru-RU" sz="3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С СЕМЬЯМИ ОБУЧАЮЩИХСЯ</a:t>
            </a:r>
          </a:p>
        </p:txBody>
      </p:sp>
      <p:sp>
        <p:nvSpPr>
          <p:cNvPr id="4" name="Овал 3"/>
          <p:cNvSpPr/>
          <p:nvPr/>
        </p:nvSpPr>
        <p:spPr>
          <a:xfrm>
            <a:off x="1043608" y="3933056"/>
            <a:ext cx="3096344" cy="170247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Психолого-педагогическая поддержка семьи</a:t>
            </a:r>
            <a:endParaRPr lang="ru-RU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5004048" y="4129147"/>
            <a:ext cx="3168352" cy="150564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Повышение компетентности родителей</a:t>
            </a:r>
            <a:endParaRPr lang="ru-RU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2937342" y="2752222"/>
            <a:ext cx="3384376" cy="182890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Единство подходов к воспитанию и обучению</a:t>
            </a:r>
            <a:endParaRPr lang="ru-RU" sz="20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249401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ЗАДАЧИ</a:t>
            </a:r>
            <a:br>
              <a:rPr lang="ru-RU" sz="3600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ru-RU" sz="3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ВЗАИМОДЕЙСТВИЯ С РОДИТЕЛЯМИ</a:t>
            </a:r>
          </a:p>
        </p:txBody>
      </p:sp>
      <p:pic>
        <p:nvPicPr>
          <p:cNvPr id="921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2060848"/>
            <a:ext cx="5708415" cy="4033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1390805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НАПРАВЛЕНИЯ ВЗАИМОДЕЙСТВИЯ</a:t>
            </a:r>
            <a:endParaRPr lang="ru-RU" sz="36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1043608" y="2924944"/>
            <a:ext cx="3168352" cy="13681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диагностика</a:t>
            </a:r>
            <a:endParaRPr lang="ru-RU" sz="2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788024" y="2924944"/>
            <a:ext cx="3240360" cy="13681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п</a:t>
            </a:r>
            <a:r>
              <a:rPr lang="ru-RU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росвещение</a:t>
            </a:r>
            <a: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endParaRPr lang="ru-RU" sz="2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843808" y="4509120"/>
            <a:ext cx="3384376" cy="14401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консультирование</a:t>
            </a:r>
            <a:endParaRPr lang="ru-RU" sz="2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3358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188640"/>
            <a:ext cx="8229600" cy="2088232"/>
          </a:xfrm>
        </p:spPr>
        <p:txBody>
          <a:bodyPr>
            <a:normAutofit fontScale="90000"/>
          </a:bodyPr>
          <a:lstStyle/>
          <a:p>
            <a:r>
              <a:rPr lang="ru-RU" sz="36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Образовательная программа  дошкольного образования МБДОУ детского сада №17 </a:t>
            </a:r>
            <a:r>
              <a:rPr lang="ru-RU" sz="36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г.Донецка</a:t>
            </a:r>
            <a:r>
              <a:rPr lang="ru-RU" sz="36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разработана в соответствии с :</a:t>
            </a:r>
            <a:endParaRPr lang="ru-RU" sz="36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395536" y="1988840"/>
            <a:ext cx="4103311" cy="4137640"/>
          </a:xfrm>
        </p:spPr>
        <p:txBody>
          <a:bodyPr/>
          <a:lstStyle/>
          <a:p>
            <a:endParaRPr lang="ru-RU" dirty="0"/>
          </a:p>
          <a:p>
            <a:r>
              <a:rPr lang="ru-RU" b="1" i="1" dirty="0" smtClean="0"/>
              <a:t>Федеральным государственным образовательным стандартом дошкольного образования</a:t>
            </a:r>
            <a:endParaRPr lang="ru-RU" dirty="0"/>
          </a:p>
          <a:p>
            <a:r>
              <a:rPr lang="ru-RU" b="1" i="1" dirty="0"/>
              <a:t>(далее–Стандарт) </a:t>
            </a:r>
            <a:endParaRPr lang="ru-RU" b="1" i="1" dirty="0" smtClean="0"/>
          </a:p>
          <a:p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4589318" y="2132856"/>
            <a:ext cx="4231153" cy="3849608"/>
          </a:xfrm>
        </p:spPr>
        <p:txBody>
          <a:bodyPr/>
          <a:lstStyle/>
          <a:p>
            <a:endParaRPr lang="ru-RU" dirty="0"/>
          </a:p>
          <a:p>
            <a:r>
              <a:rPr lang="ru-RU" b="1" i="1" dirty="0" smtClean="0"/>
              <a:t>Федеральной образовательной программой дошкольного образования</a:t>
            </a:r>
            <a:endParaRPr lang="ru-RU" dirty="0"/>
          </a:p>
          <a:p>
            <a:r>
              <a:rPr lang="ru-RU" b="1" i="1" dirty="0"/>
              <a:t>(</a:t>
            </a:r>
            <a:r>
              <a:rPr lang="ru-RU" b="1" i="1" dirty="0" smtClean="0"/>
              <a:t>далее–ФОП  ДО).</a:t>
            </a:r>
          </a:p>
          <a:p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8" y="4754357"/>
            <a:ext cx="1409700" cy="1409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6256" y="4575098"/>
            <a:ext cx="1552575" cy="154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627333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539553" y="2675467"/>
            <a:ext cx="8280920" cy="3450696"/>
          </a:xfrm>
        </p:spPr>
        <p:txBody>
          <a:bodyPr>
            <a:normAutofit fontScale="92500"/>
          </a:bodyPr>
          <a:lstStyle/>
          <a:p>
            <a:r>
              <a:rPr lang="ru-RU" dirty="0" smtClean="0"/>
              <a:t>Программа </a:t>
            </a:r>
            <a:r>
              <a:rPr lang="ru-RU" dirty="0"/>
              <a:t>р</a:t>
            </a:r>
            <a:r>
              <a:rPr lang="ru-RU" dirty="0" smtClean="0"/>
              <a:t>еализуется в группах  общеразвивающей направленности как программа  психолого-педагогической поддержки, позитивной социализации и индивидуализации развития  личности</a:t>
            </a:r>
            <a:r>
              <a:rPr lang="ru-RU" dirty="0"/>
              <a:t> </a:t>
            </a:r>
            <a:r>
              <a:rPr lang="ru-RU" dirty="0" smtClean="0"/>
              <a:t>детей дошкольного возраста и определяет  комплекс  основных характеристик дошкольного образования.</a:t>
            </a:r>
          </a:p>
          <a:p>
            <a:endParaRPr lang="ru-RU" dirty="0" smtClean="0"/>
          </a:p>
          <a:p>
            <a:r>
              <a:rPr lang="ru-RU" dirty="0" smtClean="0"/>
              <a:t>Реализуется в течение всего периода пребывания детей  в детском саду – от 1,6 лет до прекращения образовательных отношений.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1656184"/>
          </a:xfrm>
        </p:spPr>
        <p:txBody>
          <a:bodyPr>
            <a:noAutofit/>
          </a:bodyPr>
          <a:lstStyle/>
          <a:p>
            <a:r>
              <a:rPr lang="ru-RU" sz="24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Цель Программы</a:t>
            </a:r>
            <a:r>
              <a:rPr lang="ru-RU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- разностороннее развитие ребёнка в период дошкольного детства с учётом возрастных и индивидуальных особенностей на основе духовно-нравственных ценностей российского народа, исторических и национально-культурных традиций.</a:t>
            </a:r>
            <a:br>
              <a:rPr lang="ru-RU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endParaRPr lang="ru-RU" sz="2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2940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Программа состоит из двух частей:</a:t>
            </a:r>
            <a:endParaRPr lang="ru-RU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ru-RU" dirty="0"/>
          </a:p>
          <a:p>
            <a:r>
              <a:rPr lang="ru-RU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Обязательная часть </a:t>
            </a:r>
            <a:r>
              <a:rPr lang="ru-RU" dirty="0" smtClean="0"/>
              <a:t>(занимает не меньше 60% от всего объёма)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r>
              <a:rPr lang="ru-RU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Вариативная часть </a:t>
            </a:r>
            <a:r>
              <a:rPr lang="ru-RU" dirty="0" smtClean="0"/>
              <a:t>– часть формируемая участниками образовательных отношений.</a:t>
            </a:r>
          </a:p>
          <a:p>
            <a:r>
              <a:rPr lang="ru-RU" dirty="0" smtClean="0"/>
              <a:t>(занимает не более 40% от всего объёма)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980945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1916832"/>
            <a:ext cx="7408333" cy="4209331"/>
          </a:xfrm>
        </p:spPr>
        <p:txBody>
          <a:bodyPr>
            <a:normAutofit/>
          </a:bodyPr>
          <a:lstStyle/>
          <a:p>
            <a:r>
              <a:rPr lang="ru-RU" dirty="0" smtClean="0"/>
              <a:t>Федеральной образовательной </a:t>
            </a:r>
            <a:r>
              <a:rPr lang="ru-RU" dirty="0"/>
              <a:t>программой </a:t>
            </a:r>
            <a:r>
              <a:rPr lang="ru-RU" dirty="0" smtClean="0"/>
              <a:t>дошкольного образования(ФОП ДО </a:t>
            </a:r>
            <a:r>
              <a:rPr lang="ru-RU" dirty="0"/>
              <a:t>)– утверждена Приказом </a:t>
            </a:r>
            <a:r>
              <a:rPr lang="ru-RU" dirty="0" smtClean="0"/>
              <a:t>Министерства просвещения Российской федерации </a:t>
            </a:r>
            <a:r>
              <a:rPr lang="ru-RU" dirty="0"/>
              <a:t>№1028 от 25 </a:t>
            </a:r>
            <a:r>
              <a:rPr lang="ru-RU" dirty="0" smtClean="0"/>
              <a:t>ноября2022 </a:t>
            </a:r>
            <a:r>
              <a:rPr lang="ru-RU" dirty="0"/>
              <a:t>г</a:t>
            </a:r>
            <a:r>
              <a:rPr lang="ru-RU" dirty="0" smtClean="0"/>
              <a:t>.</a:t>
            </a:r>
          </a:p>
          <a:p>
            <a:endParaRPr lang="ru-RU" dirty="0"/>
          </a:p>
          <a:p>
            <a:r>
              <a:rPr lang="ru-RU" dirty="0" smtClean="0"/>
              <a:t>Реализуется педагогическими </a:t>
            </a:r>
            <a:r>
              <a:rPr lang="ru-RU" dirty="0"/>
              <a:t>работниками </a:t>
            </a:r>
            <a:r>
              <a:rPr lang="ru-RU" dirty="0" smtClean="0"/>
              <a:t>ДОУ во всех помещениях и </a:t>
            </a:r>
            <a:r>
              <a:rPr lang="ru-RU" dirty="0"/>
              <a:t>на территории </a:t>
            </a:r>
            <a:r>
              <a:rPr lang="ru-RU" dirty="0" smtClean="0"/>
              <a:t>детского сада со </a:t>
            </a:r>
            <a:r>
              <a:rPr lang="ru-RU" dirty="0"/>
              <a:t>всеми </a:t>
            </a:r>
            <a:r>
              <a:rPr lang="ru-RU" dirty="0" smtClean="0"/>
              <a:t>детьми ДОУ.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Обязательная часть представлена:</a:t>
            </a:r>
            <a:endParaRPr lang="ru-RU" sz="36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88511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1556792"/>
            <a:ext cx="7408333" cy="4569371"/>
          </a:xfrm>
        </p:spPr>
        <p:txBody>
          <a:bodyPr>
            <a:normAutofit fontScale="85000" lnSpcReduction="20000"/>
          </a:bodyPr>
          <a:lstStyle/>
          <a:p>
            <a:r>
              <a:rPr lang="ru-RU" dirty="0"/>
              <a:t> -на реализацию дополнительных образовательных программ по </a:t>
            </a:r>
            <a:r>
              <a:rPr lang="ru-RU" dirty="0" smtClean="0"/>
              <a:t>художественно-эстетическому </a:t>
            </a:r>
            <a:r>
              <a:rPr lang="ru-RU" dirty="0"/>
              <a:t>развитию детей дошкольного возраста(Лыкова И.А</a:t>
            </a:r>
            <a:r>
              <a:rPr lang="ru-RU" dirty="0" smtClean="0"/>
              <a:t>. </a:t>
            </a:r>
            <a:r>
              <a:rPr lang="ru-RU" dirty="0"/>
              <a:t>«Цветные ладошки»).</a:t>
            </a:r>
          </a:p>
          <a:p>
            <a:r>
              <a:rPr lang="ru-RU" dirty="0"/>
              <a:t>- на обеспечение воспитания, обучения и развития детей дошкольного возраста во всех образовательных областях посредством реализации специфики социокультурных, культурно-исторических традиций и особенностей Донского края на основе технологии ценностно-смыслового развития  дошкольников ( «Родники Дона» </a:t>
            </a:r>
            <a:r>
              <a:rPr lang="ru-RU" dirty="0" err="1"/>
              <a:t>Р.М.Чумичевой</a:t>
            </a:r>
            <a:r>
              <a:rPr lang="ru-RU" dirty="0"/>
              <a:t>, </a:t>
            </a:r>
            <a:r>
              <a:rPr lang="ru-RU" dirty="0" err="1"/>
              <a:t>О.Л.Ведмедь</a:t>
            </a:r>
            <a:r>
              <a:rPr lang="ru-RU" dirty="0"/>
              <a:t>, </a:t>
            </a:r>
            <a:r>
              <a:rPr lang="ru-RU" dirty="0" err="1"/>
              <a:t>Н.А.Платохиной</a:t>
            </a:r>
            <a:r>
              <a:rPr lang="ru-RU" dirty="0"/>
              <a:t>);</a:t>
            </a:r>
          </a:p>
          <a:p>
            <a:r>
              <a:rPr lang="ru-RU" dirty="0"/>
              <a:t>- на сложившиеся традиции ДОО; </a:t>
            </a:r>
          </a:p>
          <a:p>
            <a:r>
              <a:rPr lang="ru-RU" dirty="0"/>
              <a:t>- на выбор парциальных образовательных программ и форм организации работы с детьми, которые в наибольшей степени соответствуют потребностям и интересам детей, а также возможностям </a:t>
            </a:r>
            <a:r>
              <a:rPr lang="ru-RU" dirty="0" smtClean="0"/>
              <a:t>педагогический  </a:t>
            </a:r>
            <a:r>
              <a:rPr lang="ru-RU" dirty="0"/>
              <a:t>коллектива и ДОО в целом 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Вариативная часть ориентирована:</a:t>
            </a:r>
            <a:endParaRPr lang="ru-RU" sz="36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614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41166377"/>
              </p:ext>
            </p:extLst>
          </p:nvPr>
        </p:nvGraphicFramePr>
        <p:xfrm>
          <a:off x="871538" y="2204864"/>
          <a:ext cx="7408863" cy="31218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69621"/>
                <a:gridCol w="2469621"/>
                <a:gridCol w="2469621"/>
              </a:tblGrid>
              <a:tr h="2207434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к 3 годам</a:t>
                      </a:r>
                    </a:p>
                    <a:p>
                      <a:endParaRPr lang="ru-RU" dirty="0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  <a:p>
                      <a:endParaRPr lang="ru-RU" dirty="0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  <a:p>
                      <a:endParaRPr lang="ru-RU" dirty="0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  <a:p>
                      <a:endParaRPr lang="ru-RU" dirty="0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  <a:p>
                      <a:endParaRPr lang="ru-RU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к 4 годам</a:t>
                      </a:r>
                      <a:endParaRPr lang="ru-RU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к 5 годам</a:t>
                      </a:r>
                      <a:endParaRPr lang="ru-RU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к 6 годам</a:t>
                      </a:r>
                    </a:p>
                    <a:p>
                      <a:endParaRPr lang="ru-RU" b="1" dirty="0" smtClean="0"/>
                    </a:p>
                    <a:p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smtClean="0"/>
                        <a:t>к 7 годам</a:t>
                      </a:r>
                    </a:p>
                    <a:p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Планируемые результаты освоения программы</a:t>
            </a:r>
            <a:endParaRPr lang="ru-RU" sz="36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2564904"/>
            <a:ext cx="1373941" cy="13819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48089" y="2605089"/>
            <a:ext cx="1399975" cy="1399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216" y="2564627"/>
            <a:ext cx="1426468" cy="14502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21383" y="4509120"/>
            <a:ext cx="1512168" cy="15121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8145" y="4509120"/>
            <a:ext cx="1547958" cy="1512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8458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7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ОБРАЗОВАТЕЛЬНЫЕ  ОБЛАСТИ </a:t>
            </a:r>
            <a:r>
              <a:rPr lang="ru-RU" sz="27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ОБЕСПЕЧИВАЮЩИЕ</a:t>
            </a:r>
            <a:br>
              <a:rPr lang="ru-RU" sz="2700" b="1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ru-RU" sz="27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РАЗНОСТОРОННЕЕ РАЗВИТИЕ ДЕТЕЙ В СООТВЕТСТВИИ</a:t>
            </a:r>
            <a:br>
              <a:rPr lang="ru-RU" sz="2700" b="1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ru-RU" sz="27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СО СТАНДАРТОМ ДОШКОЛЬНОГО ОБРАЗОВАНИЯ</a:t>
            </a: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5076056" y="2924944"/>
            <a:ext cx="2664296" cy="6480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Речевое развитие</a:t>
            </a:r>
            <a:endParaRPr lang="ru-RU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187980" y="2945815"/>
            <a:ext cx="2952328" cy="6480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Физическое развитие</a:t>
            </a:r>
            <a:endParaRPr lang="ru-RU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2411760" y="4005064"/>
            <a:ext cx="4608512" cy="79208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Социально-коммуникативное развитие</a:t>
            </a:r>
            <a:endParaRPr lang="ru-RU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403648" y="5229200"/>
            <a:ext cx="3024336" cy="7200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Художественно-эстетическое развитие</a:t>
            </a:r>
            <a:endParaRPr lang="ru-RU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5292080" y="5229200"/>
            <a:ext cx="2736304" cy="7200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Познавательное развитие</a:t>
            </a:r>
            <a:endParaRPr lang="ru-RU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07664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51063433"/>
              </p:ext>
            </p:extLst>
          </p:nvPr>
        </p:nvGraphicFramePr>
        <p:xfrm>
          <a:off x="827088" y="1773238"/>
          <a:ext cx="7408862" cy="3754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04431"/>
                <a:gridCol w="3704431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ru-RU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2-3 года</a:t>
                      </a:r>
                    </a:p>
                    <a:p>
                      <a:pPr algn="ctr"/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3-4 года</a:t>
                      </a:r>
                    </a:p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ru-RU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4-5 лет</a:t>
                      </a:r>
                    </a:p>
                    <a:p>
                      <a:pPr algn="ctr"/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5-6 лет</a:t>
                      </a:r>
                    </a:p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6-7 лет</a:t>
                      </a:r>
                    </a:p>
                    <a:p>
                      <a:pPr algn="ctr"/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Содержание образовательной </a:t>
            </a:r>
            <a:r>
              <a:rPr lang="ru-RU" sz="3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области</a:t>
            </a:r>
            <a:br>
              <a:rPr lang="ru-RU" sz="3200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ru-RU" sz="3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« Физическое развитие »</a:t>
            </a:r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2160" y="2204864"/>
            <a:ext cx="1162935" cy="11378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736" y="3531021"/>
            <a:ext cx="1152128" cy="11521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03954" y="3573016"/>
            <a:ext cx="1171141" cy="11104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2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7944" y="4581129"/>
            <a:ext cx="1221429" cy="11521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3" name="Picture 7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737" y="2123759"/>
            <a:ext cx="1152128" cy="11437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8696139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152</TotalTime>
  <Words>518</Words>
  <Application>Microsoft Office PowerPoint</Application>
  <PresentationFormat>Экран (4:3)</PresentationFormat>
  <Paragraphs>102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Волна</vt:lpstr>
      <vt:lpstr>   КРАТКАЯ ПРЕЗЕНТАЦИЯ ОБРАЗОВАТЕЛЬНОЙ ПРОГРАММЫ ДОШКОЛЬНОГО ОБРАЗОВАНИЯ</vt:lpstr>
      <vt:lpstr>Образовательная программа  дошкольного образования МБДОУ детского сада №17 г.Донецка  разработана в соответствии с :</vt:lpstr>
      <vt:lpstr>Цель Программы - разностороннее развитие ребёнка в период дошкольного детства с учётом возрастных и индивидуальных особенностей на основе духовно-нравственных ценностей российского народа, исторических и национально-культурных традиций. </vt:lpstr>
      <vt:lpstr>Программа состоит из двух частей:</vt:lpstr>
      <vt:lpstr>Обязательная часть представлена:</vt:lpstr>
      <vt:lpstr>Вариативная часть ориентирована:</vt:lpstr>
      <vt:lpstr>Планируемые результаты освоения программы</vt:lpstr>
      <vt:lpstr>ОБРАЗОВАТЕЛЬНЫЕ  ОБЛАСТИ , ОБЕСПЕЧИВАЮЩИЕ РАЗНОСТОРОННЕЕ РАЗВИТИЕ ДЕТЕЙ В СООТВЕТСТВИИ СО СТАНДАРТОМ ДОШКОЛЬНОГО ОБРАЗОВАНИЯ</vt:lpstr>
      <vt:lpstr>Содержание образовательной области « Физическое развитие »</vt:lpstr>
      <vt:lpstr>Содержание образовательной области : «Социально коммуникативное развитие »</vt:lpstr>
      <vt:lpstr>Содержание образовательной области « Речевое развитие »</vt:lpstr>
      <vt:lpstr>Содержание образовательной области « Познавательное развитие »</vt:lpstr>
      <vt:lpstr>Содержание образовательной области «Художественно-эстетическое развитие»</vt:lpstr>
      <vt:lpstr>Рабочая программа воспитания</vt:lpstr>
      <vt:lpstr>ВЗАИМОДЕЙСТВИЕ С СЕМЬЯМИ ОБУЧАЮЩИХСЯ</vt:lpstr>
      <vt:lpstr>ЗАДАЧИ ВЗАИМОДЕЙСТВИЯ С РОДИТЕЛЯМИ</vt:lpstr>
      <vt:lpstr>НАПРАВЛЕНИЯ ВЗАИМОДЕЙСТВИЯ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КРАТКАЯ ПРЕЗЕНТАЦИЯ ОБРАЗОВАТЕЛЬНОЙ ПРОГРАММЫ ДОШКОЛЬНОГО ОБРАЗОВАНИЯ</dc:title>
  <dc:creator>Calipso</dc:creator>
  <cp:lastModifiedBy>Calipso</cp:lastModifiedBy>
  <cp:revision>13</cp:revision>
  <dcterms:created xsi:type="dcterms:W3CDTF">2023-09-19T11:18:08Z</dcterms:created>
  <dcterms:modified xsi:type="dcterms:W3CDTF">2023-09-19T13:50:28Z</dcterms:modified>
</cp:coreProperties>
</file>